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43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9BABACE5-5CFA-4EE7-988C-C55CC7274298}" type="datetimeFigureOut">
              <a:rPr lang="en-US" smtClean="0"/>
              <a:t>5/20/2014</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4248BC77-B5FB-452D-81E2-D89049470F6E}"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BABACE5-5CFA-4EE7-988C-C55CC7274298}" type="datetimeFigureOut">
              <a:rPr lang="en-US" smtClean="0"/>
              <a:t>5/20/2014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48BC77-B5FB-452D-81E2-D89049470F6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BABACE5-5CFA-4EE7-988C-C55CC7274298}" type="datetimeFigureOut">
              <a:rPr lang="en-US" smtClean="0"/>
              <a:t>5/20/2014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48BC77-B5FB-452D-81E2-D89049470F6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BABACE5-5CFA-4EE7-988C-C55CC7274298}" type="datetimeFigureOut">
              <a:rPr lang="en-US" smtClean="0"/>
              <a:t>5/20/2014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48BC77-B5FB-452D-81E2-D89049470F6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BABACE5-5CFA-4EE7-988C-C55CC7274298}" type="datetimeFigureOut">
              <a:rPr lang="en-US" smtClean="0"/>
              <a:t>5/20/2014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48BC77-B5FB-452D-81E2-D89049470F6E}"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BABACE5-5CFA-4EE7-988C-C55CC7274298}" type="datetimeFigureOut">
              <a:rPr lang="en-US" smtClean="0"/>
              <a:t>5/20/2014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48BC77-B5FB-452D-81E2-D89049470F6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ABACE5-5CFA-4EE7-988C-C55CC7274298}" type="datetimeFigureOut">
              <a:rPr lang="en-US" smtClean="0"/>
              <a:t>5/20/2014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248BC77-B5FB-452D-81E2-D89049470F6E}"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BABACE5-5CFA-4EE7-988C-C55CC7274298}" type="datetimeFigureOut">
              <a:rPr lang="en-US" smtClean="0"/>
              <a:t>5/20/2014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248BC77-B5FB-452D-81E2-D89049470F6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BABACE5-5CFA-4EE7-988C-C55CC7274298}" type="datetimeFigureOut">
              <a:rPr lang="en-US" smtClean="0"/>
              <a:t>5/20/2014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248BC77-B5FB-452D-81E2-D89049470F6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BABACE5-5CFA-4EE7-988C-C55CC7274298}" type="datetimeFigureOut">
              <a:rPr lang="en-US" smtClean="0"/>
              <a:t>5/20/2014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48BC77-B5FB-452D-81E2-D89049470F6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9BABACE5-5CFA-4EE7-988C-C55CC7274298}" type="datetimeFigureOut">
              <a:rPr lang="en-US" smtClean="0"/>
              <a:t>5/20/2014</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4248BC77-B5FB-452D-81E2-D89049470F6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9BABACE5-5CFA-4EE7-988C-C55CC7274298}" type="datetimeFigureOut">
              <a:rPr lang="en-US" smtClean="0"/>
              <a:t>5/20/2014</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248BC77-B5FB-452D-81E2-D89049470F6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Opportunities and Creativity</a:t>
            </a:r>
            <a:endParaRPr lang="en-US" dirty="0"/>
          </a:p>
        </p:txBody>
      </p:sp>
    </p:spTree>
    <p:extLst>
      <p:ext uri="{BB962C8B-B14F-4D97-AF65-F5344CB8AC3E}">
        <p14:creationId xmlns:p14="http://schemas.microsoft.com/office/powerpoint/2010/main" val="3456494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Opportunity</a:t>
            </a:r>
            <a:endParaRPr lang="en-US" dirty="0"/>
          </a:p>
        </p:txBody>
      </p:sp>
      <p:sp>
        <p:nvSpPr>
          <p:cNvPr id="3" name="Content Placeholder 2"/>
          <p:cNvSpPr>
            <a:spLocks noGrp="1"/>
          </p:cNvSpPr>
          <p:nvPr>
            <p:ph idx="1"/>
          </p:nvPr>
        </p:nvSpPr>
        <p:spPr/>
        <p:txBody>
          <a:bodyPr/>
          <a:lstStyle/>
          <a:p>
            <a:endParaRPr lang="en-US" dirty="0" smtClean="0"/>
          </a:p>
          <a:p>
            <a:r>
              <a:rPr lang="en-US" dirty="0" smtClean="0"/>
              <a:t>What is Opportunity</a:t>
            </a:r>
          </a:p>
          <a:p>
            <a:endParaRPr lang="en-US" dirty="0" smtClean="0"/>
          </a:p>
          <a:p>
            <a:r>
              <a:rPr lang="en-US" dirty="0" smtClean="0"/>
              <a:t>What is recognition</a:t>
            </a:r>
          </a:p>
          <a:p>
            <a:pPr lvl="1"/>
            <a:r>
              <a:rPr lang="en-US" dirty="0" smtClean="0"/>
              <a:t>A Eureka Experience</a:t>
            </a:r>
          </a:p>
          <a:p>
            <a:pPr lvl="1"/>
            <a:r>
              <a:rPr lang="en-US" dirty="0" smtClean="0"/>
              <a:t>Spans over time</a:t>
            </a:r>
          </a:p>
          <a:p>
            <a:pPr lvl="1"/>
            <a:r>
              <a:rPr lang="en-US" dirty="0" smtClean="0"/>
              <a:t>Is it active or passive</a:t>
            </a:r>
            <a:endParaRPr lang="en-US" dirty="0"/>
          </a:p>
        </p:txBody>
      </p:sp>
    </p:spTree>
    <p:extLst>
      <p:ext uri="{BB962C8B-B14F-4D97-AF65-F5344CB8AC3E}">
        <p14:creationId xmlns:p14="http://schemas.microsoft.com/office/powerpoint/2010/main" val="4194190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Entrepreneurial Alertness </a:t>
            </a:r>
            <a:endParaRPr lang="en-US" dirty="0"/>
          </a:p>
        </p:txBody>
      </p:sp>
      <p:sp>
        <p:nvSpPr>
          <p:cNvPr id="3" name="Content Placeholder 2"/>
          <p:cNvSpPr>
            <a:spLocks noGrp="1"/>
          </p:cNvSpPr>
          <p:nvPr>
            <p:ph idx="1"/>
          </p:nvPr>
        </p:nvSpPr>
        <p:spPr/>
        <p:txBody>
          <a:bodyPr>
            <a:normAutofit lnSpcReduction="10000"/>
          </a:bodyPr>
          <a:lstStyle/>
          <a:p>
            <a:r>
              <a:rPr lang="en-US" dirty="0" smtClean="0"/>
              <a:t>It is being cognitively Alert</a:t>
            </a:r>
          </a:p>
          <a:p>
            <a:endParaRPr lang="en-US" dirty="0" smtClean="0"/>
          </a:p>
          <a:p>
            <a:r>
              <a:rPr lang="en-US" dirty="0" smtClean="0"/>
              <a:t>Some people are more alert than others</a:t>
            </a:r>
          </a:p>
          <a:p>
            <a:pPr lvl="1"/>
            <a:r>
              <a:rPr lang="en-US" dirty="0" smtClean="0"/>
              <a:t>Can this be taught</a:t>
            </a:r>
          </a:p>
          <a:p>
            <a:pPr lvl="1"/>
            <a:r>
              <a:rPr lang="en-US" dirty="0" smtClean="0"/>
              <a:t>Does environment change this (Locus of Control)</a:t>
            </a:r>
          </a:p>
          <a:p>
            <a:pPr lvl="1"/>
            <a:r>
              <a:rPr lang="en-US" dirty="0" smtClean="0"/>
              <a:t>Is this genetic</a:t>
            </a:r>
          </a:p>
          <a:p>
            <a:pPr marL="585216" indent="-457200"/>
            <a:endParaRPr lang="en-US" dirty="0" smtClean="0"/>
          </a:p>
          <a:p>
            <a:pPr marL="585216" indent="-457200"/>
            <a:r>
              <a:rPr lang="en-US" dirty="0" smtClean="0"/>
              <a:t>Motivation of Entrepreneur to search for opportunity (environment controlled)</a:t>
            </a:r>
            <a:endParaRPr lang="en-US" dirty="0"/>
          </a:p>
        </p:txBody>
      </p:sp>
    </p:spTree>
    <p:extLst>
      <p:ext uri="{BB962C8B-B14F-4D97-AF65-F5344CB8AC3E}">
        <p14:creationId xmlns:p14="http://schemas.microsoft.com/office/powerpoint/2010/main" val="699376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Creativity as grounds to EEE alertness</a:t>
            </a:r>
            <a:endParaRPr lang="en-US" dirty="0"/>
          </a:p>
        </p:txBody>
      </p:sp>
      <p:sp>
        <p:nvSpPr>
          <p:cNvPr id="3" name="Content Placeholder 2"/>
          <p:cNvSpPr>
            <a:spLocks noGrp="1"/>
          </p:cNvSpPr>
          <p:nvPr>
            <p:ph idx="1"/>
          </p:nvPr>
        </p:nvSpPr>
        <p:spPr/>
        <p:txBody>
          <a:bodyPr/>
          <a:lstStyle/>
          <a:p>
            <a:endParaRPr lang="en-US" dirty="0" smtClean="0"/>
          </a:p>
          <a:p>
            <a:r>
              <a:rPr lang="en-US" dirty="0" smtClean="0"/>
              <a:t>Unique</a:t>
            </a:r>
          </a:p>
          <a:p>
            <a:endParaRPr lang="en-US" dirty="0" smtClean="0"/>
          </a:p>
          <a:p>
            <a:r>
              <a:rPr lang="en-US" dirty="0" smtClean="0"/>
              <a:t>Journey beyond to the unknown</a:t>
            </a:r>
          </a:p>
          <a:p>
            <a:pPr lvl="1"/>
            <a:endParaRPr lang="en-US" dirty="0"/>
          </a:p>
          <a:p>
            <a:r>
              <a:rPr lang="en-US" dirty="0" smtClean="0"/>
              <a:t>Element of risk</a:t>
            </a:r>
            <a:endParaRPr lang="en-US" dirty="0"/>
          </a:p>
        </p:txBody>
      </p:sp>
    </p:spTree>
    <p:extLst>
      <p:ext uri="{BB962C8B-B14F-4D97-AF65-F5344CB8AC3E}">
        <p14:creationId xmlns:p14="http://schemas.microsoft.com/office/powerpoint/2010/main" val="742014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Views of Creativity</a:t>
            </a:r>
            <a:endParaRPr lang="en-US" dirty="0"/>
          </a:p>
        </p:txBody>
      </p:sp>
      <p:sp>
        <p:nvSpPr>
          <p:cNvPr id="3" name="Content Placeholder 2"/>
          <p:cNvSpPr>
            <a:spLocks noGrp="1"/>
          </p:cNvSpPr>
          <p:nvPr>
            <p:ph idx="1"/>
          </p:nvPr>
        </p:nvSpPr>
        <p:spPr/>
        <p:txBody>
          <a:bodyPr/>
          <a:lstStyle/>
          <a:p>
            <a:r>
              <a:rPr lang="en-US" u="sng" dirty="0" smtClean="0"/>
              <a:t>Individual</a:t>
            </a:r>
            <a:r>
              <a:rPr lang="en-US" dirty="0" smtClean="0"/>
              <a:t> – ability of the person</a:t>
            </a:r>
          </a:p>
          <a:p>
            <a:r>
              <a:rPr lang="en-US" u="sng" dirty="0" smtClean="0"/>
              <a:t>Process</a:t>
            </a:r>
            <a:r>
              <a:rPr lang="en-US" dirty="0" smtClean="0"/>
              <a:t> – mental activity (process) in a person</a:t>
            </a:r>
          </a:p>
          <a:p>
            <a:r>
              <a:rPr lang="en-US" u="sng" dirty="0" smtClean="0"/>
              <a:t>Environment</a:t>
            </a:r>
            <a:r>
              <a:rPr lang="en-US" dirty="0" smtClean="0"/>
              <a:t> – External conditions supporting or hindering creativity</a:t>
            </a:r>
          </a:p>
          <a:p>
            <a:r>
              <a:rPr lang="en-US" u="sng" dirty="0" smtClean="0"/>
              <a:t>Product</a:t>
            </a:r>
            <a:r>
              <a:rPr lang="en-US" dirty="0" smtClean="0"/>
              <a:t> – concrete results perceived and valued by others</a:t>
            </a:r>
            <a:endParaRPr lang="en-US" dirty="0"/>
          </a:p>
        </p:txBody>
      </p:sp>
    </p:spTree>
    <p:extLst>
      <p:ext uri="{BB962C8B-B14F-4D97-AF65-F5344CB8AC3E}">
        <p14:creationId xmlns:p14="http://schemas.microsoft.com/office/powerpoint/2010/main" val="3870151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Wallis' model of the Creative process</a:t>
            </a:r>
            <a:endParaRPr lang="en-US" dirty="0"/>
          </a:p>
        </p:txBody>
      </p:sp>
      <p:sp>
        <p:nvSpPr>
          <p:cNvPr id="3" name="Content Placeholder 2"/>
          <p:cNvSpPr>
            <a:spLocks noGrp="1"/>
          </p:cNvSpPr>
          <p:nvPr>
            <p:ph idx="1"/>
          </p:nvPr>
        </p:nvSpPr>
        <p:spPr/>
        <p:txBody>
          <a:bodyPr>
            <a:normAutofit lnSpcReduction="10000"/>
          </a:bodyPr>
          <a:lstStyle/>
          <a:p>
            <a:r>
              <a:rPr lang="en-US" dirty="0" smtClean="0"/>
              <a:t>Preparation </a:t>
            </a:r>
          </a:p>
          <a:p>
            <a:pPr lvl="1"/>
            <a:r>
              <a:rPr lang="en-US" dirty="0" smtClean="0"/>
              <a:t>In the </a:t>
            </a:r>
            <a:r>
              <a:rPr lang="en-US" b="1" dirty="0" smtClean="0"/>
              <a:t>preparation</a:t>
            </a:r>
            <a:r>
              <a:rPr lang="en-US" dirty="0" smtClean="0"/>
              <a:t> stage, we define the problem, need, or desire, and gather any information the solution or response needs to account for, and set up criteria for verifying the solution's acceptability.</a:t>
            </a:r>
          </a:p>
          <a:p>
            <a:r>
              <a:rPr lang="en-US" dirty="0" smtClean="0"/>
              <a:t>Incubation </a:t>
            </a:r>
          </a:p>
          <a:p>
            <a:pPr lvl="1"/>
            <a:r>
              <a:rPr lang="en-US" dirty="0" smtClean="0"/>
              <a:t>In the </a:t>
            </a:r>
            <a:r>
              <a:rPr lang="en-US" b="1" dirty="0" smtClean="0"/>
              <a:t>incubation</a:t>
            </a:r>
            <a:r>
              <a:rPr lang="en-US" dirty="0" smtClean="0"/>
              <a:t> stage, we step back from the problem and let our minds contemplate and work it through. Like preparation, incubation can last minutes, weeks, even years.</a:t>
            </a:r>
          </a:p>
          <a:p>
            <a:endParaRPr lang="en-US" dirty="0"/>
          </a:p>
        </p:txBody>
      </p:sp>
    </p:spTree>
    <p:extLst>
      <p:ext uri="{BB962C8B-B14F-4D97-AF65-F5344CB8AC3E}">
        <p14:creationId xmlns:p14="http://schemas.microsoft.com/office/powerpoint/2010/main" val="3891018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Wallis' model (cont’d)</a:t>
            </a:r>
            <a:endParaRPr lang="en-US" dirty="0"/>
          </a:p>
        </p:txBody>
      </p:sp>
      <p:sp>
        <p:nvSpPr>
          <p:cNvPr id="3" name="Content Placeholder 2"/>
          <p:cNvSpPr>
            <a:spLocks noGrp="1"/>
          </p:cNvSpPr>
          <p:nvPr>
            <p:ph idx="1"/>
          </p:nvPr>
        </p:nvSpPr>
        <p:spPr/>
        <p:txBody>
          <a:bodyPr>
            <a:normAutofit/>
          </a:bodyPr>
          <a:lstStyle/>
          <a:p>
            <a:r>
              <a:rPr lang="en-US" dirty="0" smtClean="0"/>
              <a:t>Illumination </a:t>
            </a:r>
          </a:p>
          <a:p>
            <a:r>
              <a:rPr lang="en-US" dirty="0" smtClean="0"/>
              <a:t>In the </a:t>
            </a:r>
            <a:r>
              <a:rPr lang="en-US" b="1" dirty="0" smtClean="0"/>
              <a:t>illumination</a:t>
            </a:r>
            <a:r>
              <a:rPr lang="en-US" dirty="0" smtClean="0"/>
              <a:t> stage, ideas arise from the mind to provide the basis of a creative response. These ideas can be pieces of the whole or the whole itself, i.e. seeing the entire concept or entity all at once. Unlike the other stages, illumination is often very brief, involving a tremendous rush of insights within a few minutes or hours.</a:t>
            </a:r>
            <a:endParaRPr lang="en-US" dirty="0" smtClean="0"/>
          </a:p>
          <a:p>
            <a:endParaRPr lang="en-US" dirty="0"/>
          </a:p>
        </p:txBody>
      </p:sp>
    </p:spTree>
    <p:extLst>
      <p:ext uri="{BB962C8B-B14F-4D97-AF65-F5344CB8AC3E}">
        <p14:creationId xmlns:p14="http://schemas.microsoft.com/office/powerpoint/2010/main" val="22407072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Wallis' model (cont’d)</a:t>
            </a:r>
            <a:endParaRPr lang="en-US" dirty="0"/>
          </a:p>
        </p:txBody>
      </p:sp>
      <p:sp>
        <p:nvSpPr>
          <p:cNvPr id="3" name="Content Placeholder 2"/>
          <p:cNvSpPr>
            <a:spLocks noGrp="1"/>
          </p:cNvSpPr>
          <p:nvPr>
            <p:ph idx="1"/>
          </p:nvPr>
        </p:nvSpPr>
        <p:spPr/>
        <p:txBody>
          <a:bodyPr/>
          <a:lstStyle/>
          <a:p>
            <a:r>
              <a:rPr lang="en-US" dirty="0" smtClean="0"/>
              <a:t>In </a:t>
            </a:r>
            <a:r>
              <a:rPr lang="en-US" b="1" dirty="0" smtClean="0"/>
              <a:t>verification</a:t>
            </a:r>
            <a:r>
              <a:rPr lang="en-US" dirty="0" smtClean="0"/>
              <a:t>, the final stage, one carries out activities to demonstrate whether or not what emerged in illumination satisfies the need and the criteria defined in the preparation stage. </a:t>
            </a:r>
            <a:endParaRPr lang="en-US" dirty="0"/>
          </a:p>
        </p:txBody>
      </p:sp>
    </p:spTree>
    <p:extLst>
      <p:ext uri="{BB962C8B-B14F-4D97-AF65-F5344CB8AC3E}">
        <p14:creationId xmlns:p14="http://schemas.microsoft.com/office/powerpoint/2010/main" val="26438550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200" y="609600"/>
            <a:ext cx="8532376" cy="5794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57735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29</TotalTime>
  <Words>307</Words>
  <Application>Microsoft Office PowerPoint</Application>
  <PresentationFormat>On-screen Show (4:3)</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Metro</vt:lpstr>
      <vt:lpstr>Opportunities and Creativity</vt:lpstr>
      <vt:lpstr>Opportunity</vt:lpstr>
      <vt:lpstr>Entrepreneurial Alertness </vt:lpstr>
      <vt:lpstr>Creativity as grounds to EEE alertness</vt:lpstr>
      <vt:lpstr>Views of Creativity</vt:lpstr>
      <vt:lpstr>Wallis' model of the Creative process</vt:lpstr>
      <vt:lpstr>Wallis' model (cont’d)</vt:lpstr>
      <vt:lpstr>Wallis' model (cont’d)</vt:lpstr>
      <vt:lpstr>PowerPoint Presentation</vt:lpstr>
    </vt:vector>
  </TitlesOfParts>
  <Company>Indiana University-Purdue University Fort Wayne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Opportunities and Creativity</dc:title>
  <dc:creator>Zelimir Todorovic</dc:creator>
  <cp:lastModifiedBy>Zelimir Todorovic</cp:lastModifiedBy>
  <cp:revision>3</cp:revision>
  <dcterms:created xsi:type="dcterms:W3CDTF">2014-05-20T20:38:51Z</dcterms:created>
  <dcterms:modified xsi:type="dcterms:W3CDTF">2014-05-20T21:08:00Z</dcterms:modified>
</cp:coreProperties>
</file>